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8" r:id="rId3"/>
    <p:sldId id="257" r:id="rId4"/>
  </p:sldIdLst>
  <p:sldSz cx="9906000" cy="6858000" type="A4"/>
  <p:notesSz cx="10021888" cy="688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325"/>
    <a:srgbClr val="33CC33"/>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28" autoAdjust="0"/>
  </p:normalViewPr>
  <p:slideViewPr>
    <p:cSldViewPr>
      <p:cViewPr varScale="1">
        <p:scale>
          <a:sx n="60" d="100"/>
          <a:sy n="60" d="100"/>
        </p:scale>
        <p:origin x="1310" y="29"/>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43406" cy="345936"/>
          </a:xfrm>
          <a:prstGeom prst="rect">
            <a:avLst/>
          </a:prstGeom>
        </p:spPr>
        <p:txBody>
          <a:bodyPr vert="horz" lIns="92464" tIns="46232" rIns="92464" bIns="46232" rtlCol="0"/>
          <a:lstStyle>
            <a:lvl1pPr algn="l">
              <a:defRPr sz="1200"/>
            </a:lvl1pPr>
          </a:lstStyle>
          <a:p>
            <a:endParaRPr lang="en-GB" dirty="0"/>
          </a:p>
        </p:txBody>
      </p:sp>
      <p:sp>
        <p:nvSpPr>
          <p:cNvPr id="3" name="Date Placeholder 2"/>
          <p:cNvSpPr>
            <a:spLocks noGrp="1"/>
          </p:cNvSpPr>
          <p:nvPr>
            <p:ph type="dt" idx="1"/>
          </p:nvPr>
        </p:nvSpPr>
        <p:spPr>
          <a:xfrm>
            <a:off x="5676879" y="1"/>
            <a:ext cx="4343406" cy="345936"/>
          </a:xfrm>
          <a:prstGeom prst="rect">
            <a:avLst/>
          </a:prstGeom>
        </p:spPr>
        <p:txBody>
          <a:bodyPr vert="horz" lIns="92464" tIns="46232" rIns="92464" bIns="46232" rtlCol="0"/>
          <a:lstStyle>
            <a:lvl1pPr algn="r">
              <a:defRPr sz="1200"/>
            </a:lvl1pPr>
          </a:lstStyle>
          <a:p>
            <a:fld id="{C00C2987-E37D-4BD3-A7E8-8B214AD8CBC4}" type="datetimeFigureOut">
              <a:rPr lang="en-GB" smtClean="0"/>
              <a:t>12/10/2020</a:t>
            </a:fld>
            <a:endParaRPr lang="en-GB" dirty="0"/>
          </a:p>
        </p:txBody>
      </p:sp>
      <p:sp>
        <p:nvSpPr>
          <p:cNvPr id="4" name="Slide Image Placeholder 3"/>
          <p:cNvSpPr>
            <a:spLocks noGrp="1" noRot="1" noChangeAspect="1"/>
          </p:cNvSpPr>
          <p:nvPr>
            <p:ph type="sldImg" idx="2"/>
          </p:nvPr>
        </p:nvSpPr>
        <p:spPr>
          <a:xfrm>
            <a:off x="3332163" y="860425"/>
            <a:ext cx="3357562" cy="2325688"/>
          </a:xfrm>
          <a:prstGeom prst="rect">
            <a:avLst/>
          </a:prstGeom>
          <a:noFill/>
          <a:ln w="12700">
            <a:solidFill>
              <a:prstClr val="black"/>
            </a:solidFill>
          </a:ln>
        </p:spPr>
        <p:txBody>
          <a:bodyPr vert="horz" lIns="92464" tIns="46232" rIns="92464" bIns="46232" rtlCol="0" anchor="ctr"/>
          <a:lstStyle/>
          <a:p>
            <a:endParaRPr lang="en-GB" dirty="0"/>
          </a:p>
        </p:txBody>
      </p:sp>
      <p:sp>
        <p:nvSpPr>
          <p:cNvPr id="5" name="Notes Placeholder 4"/>
          <p:cNvSpPr>
            <a:spLocks noGrp="1"/>
          </p:cNvSpPr>
          <p:nvPr>
            <p:ph type="body" sz="quarter" idx="3"/>
          </p:nvPr>
        </p:nvSpPr>
        <p:spPr>
          <a:xfrm>
            <a:off x="1001709" y="3316156"/>
            <a:ext cx="8018471" cy="2712779"/>
          </a:xfrm>
          <a:prstGeom prst="rect">
            <a:avLst/>
          </a:prstGeom>
        </p:spPr>
        <p:txBody>
          <a:bodyPr vert="horz" lIns="92464" tIns="46232" rIns="92464" bIns="4623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43815"/>
            <a:ext cx="4343406" cy="345935"/>
          </a:xfrm>
          <a:prstGeom prst="rect">
            <a:avLst/>
          </a:prstGeom>
        </p:spPr>
        <p:txBody>
          <a:bodyPr vert="horz" lIns="92464" tIns="46232" rIns="92464" bIns="46232" rtlCol="0" anchor="b"/>
          <a:lstStyle>
            <a:lvl1pPr algn="l">
              <a:defRPr sz="1200"/>
            </a:lvl1pPr>
          </a:lstStyle>
          <a:p>
            <a:endParaRPr lang="en-GB" dirty="0"/>
          </a:p>
        </p:txBody>
      </p:sp>
      <p:sp>
        <p:nvSpPr>
          <p:cNvPr id="7" name="Slide Number Placeholder 6"/>
          <p:cNvSpPr>
            <a:spLocks noGrp="1"/>
          </p:cNvSpPr>
          <p:nvPr>
            <p:ph type="sldNum" sz="quarter" idx="5"/>
          </p:nvPr>
        </p:nvSpPr>
        <p:spPr>
          <a:xfrm>
            <a:off x="5676879" y="6543815"/>
            <a:ext cx="4343406" cy="345935"/>
          </a:xfrm>
          <a:prstGeom prst="rect">
            <a:avLst/>
          </a:prstGeom>
        </p:spPr>
        <p:txBody>
          <a:bodyPr vert="horz" lIns="92464" tIns="46232" rIns="92464" bIns="46232" rtlCol="0" anchor="b"/>
          <a:lstStyle>
            <a:lvl1pPr algn="r">
              <a:defRPr sz="1200"/>
            </a:lvl1pPr>
          </a:lstStyle>
          <a:p>
            <a:fld id="{D03AA3AE-C639-48EB-8DAC-EEF214E1E8DF}" type="slidenum">
              <a:rPr lang="en-GB" smtClean="0"/>
              <a:t>‹#›</a:t>
            </a:fld>
            <a:endParaRPr lang="en-GB" dirty="0"/>
          </a:p>
        </p:txBody>
      </p:sp>
    </p:spTree>
    <p:extLst>
      <p:ext uri="{BB962C8B-B14F-4D97-AF65-F5344CB8AC3E}">
        <p14:creationId xmlns:p14="http://schemas.microsoft.com/office/powerpoint/2010/main" val="1552298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3AA3AE-C639-48EB-8DAC-EEF214E1E8DF}" type="slidenum">
              <a:rPr lang="en-GB" smtClean="0"/>
              <a:t>1</a:t>
            </a:fld>
            <a:endParaRPr lang="en-GB" dirty="0"/>
          </a:p>
        </p:txBody>
      </p:sp>
    </p:spTree>
    <p:extLst>
      <p:ext uri="{BB962C8B-B14F-4D97-AF65-F5344CB8AC3E}">
        <p14:creationId xmlns:p14="http://schemas.microsoft.com/office/powerpoint/2010/main" val="2201344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3AA3AE-C639-48EB-8DAC-EEF214E1E8DF}" type="slidenum">
              <a:rPr lang="en-GB" smtClean="0"/>
              <a:t>3</a:t>
            </a:fld>
            <a:endParaRPr lang="en-GB" dirty="0"/>
          </a:p>
        </p:txBody>
      </p:sp>
    </p:spTree>
    <p:extLst>
      <p:ext uri="{BB962C8B-B14F-4D97-AF65-F5344CB8AC3E}">
        <p14:creationId xmlns:p14="http://schemas.microsoft.com/office/powerpoint/2010/main" val="3244505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82635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24409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189493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4871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1165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01405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341576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93410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0515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322913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1759D-C59E-45CD-8CE4-394D97461A0D}" type="datetimeFigureOut">
              <a:rPr lang="en-GB" smtClean="0"/>
              <a:t>12/10/2020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23838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1759D-C59E-45CD-8CE4-394D97461A0D}" type="datetimeFigureOut">
              <a:rPr lang="en-GB" smtClean="0"/>
              <a:t>12/10/2020</a:t>
            </a:fld>
            <a:endParaRPr lang="en-GB" dirty="0"/>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F2B2C-F83B-4DFE-BEEF-3714D021D098}" type="slidenum">
              <a:rPr lang="en-GB" smtClean="0"/>
              <a:t>‹#›</a:t>
            </a:fld>
            <a:endParaRPr lang="en-GB" dirty="0"/>
          </a:p>
        </p:txBody>
      </p:sp>
    </p:spTree>
    <p:extLst>
      <p:ext uri="{BB962C8B-B14F-4D97-AF65-F5344CB8AC3E}">
        <p14:creationId xmlns:p14="http://schemas.microsoft.com/office/powerpoint/2010/main" val="92834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ian@limcommercial.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jpeg"/><Relationship Id="rId4" Type="http://schemas.openxmlformats.org/officeDocument/2006/relationships/hyperlink" Target="http://www.limcommercia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5814781"/>
            <a:ext cx="9928448" cy="1174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 </a:t>
            </a:r>
            <a:endParaRPr lang="en-GB" dirty="0">
              <a:solidFill>
                <a:schemeClr val="accent1">
                  <a:lumMod val="50000"/>
                </a:schemeClr>
              </a:solidFill>
            </a:endParaRPr>
          </a:p>
          <a:p>
            <a:pPr algn="ctr"/>
            <a:endParaRPr lang="en-GB" dirty="0">
              <a:solidFill>
                <a:schemeClr val="accent1">
                  <a:lumMod val="50000"/>
                </a:schemeClr>
              </a:solidFill>
            </a:endParaRPr>
          </a:p>
        </p:txBody>
      </p:sp>
      <p:sp>
        <p:nvSpPr>
          <p:cNvPr id="7" name="TextBox 6"/>
          <p:cNvSpPr txBox="1"/>
          <p:nvPr/>
        </p:nvSpPr>
        <p:spPr>
          <a:xfrm>
            <a:off x="3656856" y="2704274"/>
            <a:ext cx="2286254" cy="369332"/>
          </a:xfrm>
          <a:prstGeom prst="rect">
            <a:avLst/>
          </a:prstGeom>
          <a:noFill/>
        </p:spPr>
        <p:txBody>
          <a:bodyPr wrap="square" rtlCol="0">
            <a:spAutoFit/>
          </a:bodyPr>
          <a:lstStyle/>
          <a:p>
            <a:r>
              <a:rPr lang="en-GB" dirty="0" smtClean="0">
                <a:solidFill>
                  <a:srgbClr val="259325"/>
                </a:solidFill>
              </a:rPr>
              <a:t>Insert an image here </a:t>
            </a:r>
            <a:endParaRPr lang="en-GB" dirty="0">
              <a:solidFill>
                <a:srgbClr val="259325"/>
              </a:solidFill>
            </a:endParaRPr>
          </a:p>
        </p:txBody>
      </p:sp>
      <p:sp>
        <p:nvSpPr>
          <p:cNvPr id="6" name="TextBox 5"/>
          <p:cNvSpPr txBox="1"/>
          <p:nvPr/>
        </p:nvSpPr>
        <p:spPr>
          <a:xfrm>
            <a:off x="200472" y="5940456"/>
            <a:ext cx="4608512" cy="923330"/>
          </a:xfrm>
          <a:prstGeom prst="rect">
            <a:avLst/>
          </a:prstGeom>
          <a:noFill/>
        </p:spPr>
        <p:txBody>
          <a:bodyPr wrap="square" rtlCol="0">
            <a:spAutoFit/>
          </a:bodyPr>
          <a:lstStyle/>
          <a:p>
            <a:r>
              <a:rPr lang="en-GB" dirty="0" smtClean="0">
                <a:solidFill>
                  <a:schemeClr val="bg1">
                    <a:lumMod val="50000"/>
                  </a:schemeClr>
                </a:solidFill>
                <a:latin typeface="Times New Roman" panose="02020603050405020304" pitchFamily="18" charset="0"/>
                <a:cs typeface="Times New Roman" panose="02020603050405020304" pitchFamily="18" charset="0"/>
              </a:rPr>
              <a:t>BRIGHTON BUILDINGS</a:t>
            </a:r>
          </a:p>
          <a:p>
            <a:r>
              <a:rPr lang="en-GB" dirty="0" smtClean="0">
                <a:solidFill>
                  <a:schemeClr val="bg1">
                    <a:lumMod val="50000"/>
                  </a:schemeClr>
                </a:solidFill>
                <a:latin typeface="Times New Roman" panose="02020603050405020304" pitchFamily="18" charset="0"/>
                <a:cs typeface="Times New Roman" panose="02020603050405020304" pitchFamily="18" charset="0"/>
              </a:rPr>
              <a:t>TOWER BRIDGE ROAD, LONDON SE1</a:t>
            </a:r>
          </a:p>
          <a:p>
            <a:r>
              <a:rPr lang="en-GB" dirty="0" smtClean="0">
                <a:solidFill>
                  <a:schemeClr val="bg1">
                    <a:lumMod val="50000"/>
                  </a:schemeClr>
                </a:solidFill>
                <a:latin typeface="Times New Roman" panose="02020603050405020304" pitchFamily="18" charset="0"/>
                <a:cs typeface="Times New Roman" panose="02020603050405020304" pitchFamily="18" charset="0"/>
              </a:rPr>
              <a:t>APPROX. 400 SQ FT (37.2 SQM)</a:t>
            </a:r>
            <a:endParaRPr lang="en-GB"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9" name="Rectangle 8"/>
          <p:cNvSpPr/>
          <p:nvPr/>
        </p:nvSpPr>
        <p:spPr>
          <a:xfrm>
            <a:off x="11224" y="-209081"/>
            <a:ext cx="9906000" cy="1075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smtClean="0">
              <a:solidFill>
                <a:schemeClr val="bg1">
                  <a:lumMod val="50000"/>
                </a:schemeClr>
              </a:solidFill>
              <a:latin typeface="Times New Roman" panose="02020603050405020304" pitchFamily="18" charset="0"/>
              <a:cs typeface="Times New Roman" panose="02020603050405020304" pitchFamily="18" charset="0"/>
            </a:endParaRPr>
          </a:p>
          <a:p>
            <a:pPr algn="ctr"/>
            <a:r>
              <a:rPr lang="en-GB" sz="2800" dirty="0">
                <a:solidFill>
                  <a:schemeClr val="bg1">
                    <a:lumMod val="50000"/>
                  </a:schemeClr>
                </a:solidFill>
                <a:latin typeface="Times New Roman" panose="02020603050405020304" pitchFamily="18" charset="0"/>
                <a:cs typeface="Times New Roman" panose="02020603050405020304" pitchFamily="18" charset="0"/>
              </a:rPr>
              <a:t>A1 RETAIL UNIT TO </a:t>
            </a:r>
            <a:r>
              <a:rPr lang="en-GB" sz="2800" dirty="0" smtClean="0">
                <a:solidFill>
                  <a:schemeClr val="bg1">
                    <a:lumMod val="50000"/>
                  </a:schemeClr>
                </a:solidFill>
                <a:latin typeface="Times New Roman" panose="02020603050405020304" pitchFamily="18" charset="0"/>
                <a:cs typeface="Times New Roman" panose="02020603050405020304" pitchFamily="18" charset="0"/>
              </a:rPr>
              <a:t>LET</a:t>
            </a:r>
          </a:p>
          <a:p>
            <a:pPr algn="ctr"/>
            <a:r>
              <a:rPr lang="en-GB" sz="2800" dirty="0" smtClean="0">
                <a:solidFill>
                  <a:schemeClr val="bg1">
                    <a:lumMod val="50000"/>
                  </a:schemeClr>
                </a:solidFill>
                <a:latin typeface="Times New Roman" panose="02020603050405020304" pitchFamily="18" charset="0"/>
                <a:cs typeface="Times New Roman" panose="02020603050405020304" pitchFamily="18" charset="0"/>
              </a:rPr>
              <a:t>TOWER BRIDGE ROAD, SE1</a:t>
            </a:r>
          </a:p>
          <a:p>
            <a:pPr algn="ctr"/>
            <a:endParaRPr lang="en-GB" sz="28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7940773" y="36313"/>
            <a:ext cx="1998407" cy="369332"/>
          </a:xfrm>
          <a:prstGeom prst="rect">
            <a:avLst/>
          </a:prstGeom>
          <a:noFill/>
        </p:spPr>
        <p:txBody>
          <a:bodyPr wrap="square" rtlCol="0">
            <a:spAutoFit/>
          </a:bodyPr>
          <a:lstStyle/>
          <a:p>
            <a:r>
              <a:rPr lang="en-GB" b="1" dirty="0" smtClean="0">
                <a:solidFill>
                  <a:schemeClr val="bg1">
                    <a:lumMod val="50000"/>
                  </a:schemeClr>
                </a:solidFill>
                <a:latin typeface="Times New Roman" panose="02020603050405020304" pitchFamily="18" charset="0"/>
                <a:cs typeface="Times New Roman" panose="02020603050405020304" pitchFamily="18" charset="0"/>
              </a:rPr>
              <a:t>Tel: 07885 912 982</a:t>
            </a:r>
            <a:endParaRPr lang="en-GB" b="1" dirty="0">
              <a:solidFill>
                <a:schemeClr val="bg1">
                  <a:lumMod val="50000"/>
                </a:schemeClr>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975"/>
            <a:ext cx="1296144" cy="782871"/>
          </a:xfrm>
          <a:prstGeom prst="rect">
            <a:avLst/>
          </a:prstGeom>
        </p:spPr>
      </p:pic>
      <p:sp>
        <p:nvSpPr>
          <p:cNvPr id="3" name="TextBox 2"/>
          <p:cNvSpPr txBox="1"/>
          <p:nvPr/>
        </p:nvSpPr>
        <p:spPr>
          <a:xfrm>
            <a:off x="4880992" y="5958960"/>
            <a:ext cx="4878542" cy="646331"/>
          </a:xfrm>
          <a:prstGeom prst="rect">
            <a:avLst/>
          </a:prstGeom>
          <a:noFill/>
        </p:spPr>
        <p:txBody>
          <a:bodyPr wrap="square" rtlCol="0">
            <a:spAutoFit/>
          </a:bodyPr>
          <a:lstStyle/>
          <a:p>
            <a:r>
              <a:rPr lang="en-GB" dirty="0" smtClean="0">
                <a:solidFill>
                  <a:schemeClr val="bg1">
                    <a:lumMod val="50000"/>
                  </a:schemeClr>
                </a:solidFill>
                <a:latin typeface="Times New Roman" panose="02020603050405020304" pitchFamily="18" charset="0"/>
                <a:cs typeface="Times New Roman" panose="02020603050405020304" pitchFamily="18" charset="0"/>
              </a:rPr>
              <a:t>USE CLASS - A1</a:t>
            </a:r>
          </a:p>
          <a:p>
            <a:r>
              <a:rPr lang="en-GB" dirty="0" smtClean="0">
                <a:solidFill>
                  <a:schemeClr val="bg1">
                    <a:lumMod val="50000"/>
                  </a:schemeClr>
                </a:solidFill>
                <a:latin typeface="Times New Roman" panose="02020603050405020304" pitchFamily="18" charset="0"/>
                <a:cs typeface="Times New Roman" panose="02020603050405020304" pitchFamily="18" charset="0"/>
              </a:rPr>
              <a:t>RENTAL - £13,000 PER ANNUM EXCLUSIVE</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4" y="855570"/>
            <a:ext cx="9894776" cy="4959211"/>
          </a:xfrm>
          <a:prstGeom prst="rect">
            <a:avLst/>
          </a:prstGeom>
        </p:spPr>
      </p:pic>
    </p:spTree>
    <p:extLst>
      <p:ext uri="{BB962C8B-B14F-4D97-AF65-F5344CB8AC3E}">
        <p14:creationId xmlns:p14="http://schemas.microsoft.com/office/powerpoint/2010/main" val="249141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8464" y="188640"/>
            <a:ext cx="9433048" cy="720080"/>
          </a:xfrm>
          <a:solidFill>
            <a:schemeClr val="bg1"/>
          </a:solidFill>
        </p:spPr>
        <p:txBody>
          <a:bodyPr>
            <a:noAutofit/>
          </a:bodyPr>
          <a:lstStyle/>
          <a:p>
            <a:r>
              <a:rPr lang="en-GB" sz="2400" dirty="0" smtClean="0">
                <a:solidFill>
                  <a:schemeClr val="bg1">
                    <a:lumMod val="50000"/>
                  </a:schemeClr>
                </a:solidFill>
                <a:latin typeface="Times New Roman" panose="02020603050405020304" pitchFamily="18" charset="0"/>
                <a:cs typeface="Times New Roman" panose="02020603050405020304" pitchFamily="18" charset="0"/>
              </a:rPr>
              <a:t>BRIGHTON BUILDINGS, TOWER BRIDGE ROAD, LONDON SE1.</a:t>
            </a:r>
            <a:endParaRPr lang="en-GB" sz="24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2500" y="764704"/>
            <a:ext cx="9001000" cy="1080119"/>
          </a:xfrm>
          <a:solidFill>
            <a:schemeClr val="bg1"/>
          </a:solidFill>
        </p:spPr>
        <p:txBody>
          <a:bodyPr>
            <a:normAutofit fontScale="92500" lnSpcReduction="10000"/>
          </a:bodyPr>
          <a:lstStyle/>
          <a:p>
            <a:pPr marL="0" lvl="0" indent="0">
              <a:spcBef>
                <a:spcPts val="0"/>
              </a:spcBef>
              <a:buNone/>
            </a:pPr>
            <a:endParaRPr lang="en-GB" sz="1400" b="1" dirty="0" smtClean="0">
              <a:solidFill>
                <a:srgbClr val="259325"/>
              </a:solidFill>
              <a:latin typeface="MS Reference Sans Serif" panose="020B0604030504040204" pitchFamily="34" charset="0"/>
            </a:endParaRPr>
          </a:p>
          <a:p>
            <a:pPr marL="0" lvl="0" indent="0">
              <a:spcBef>
                <a:spcPts val="0"/>
              </a:spcBef>
              <a:buNone/>
            </a:pPr>
            <a:r>
              <a:rPr lang="en-GB" sz="1400" b="1" dirty="0" smtClean="0">
                <a:solidFill>
                  <a:srgbClr val="259325"/>
                </a:solidFill>
                <a:latin typeface="MS Reference Sans Serif" panose="020B0604030504040204" pitchFamily="34" charset="0"/>
              </a:rPr>
              <a:t>Description</a:t>
            </a:r>
            <a:endParaRPr lang="en-GB" sz="1400" b="1" dirty="0">
              <a:solidFill>
                <a:srgbClr val="259325"/>
              </a:solidFill>
              <a:latin typeface="MS Reference Sans Serif" panose="020B0604030504040204" pitchFamily="34" charset="0"/>
            </a:endParaRPr>
          </a:p>
          <a:p>
            <a:pPr marL="0" lvl="0" indent="0" algn="just">
              <a:spcBef>
                <a:spcPts val="0"/>
              </a:spcBef>
              <a:buNone/>
            </a:pPr>
            <a:r>
              <a:rPr lang="en-GB" sz="1400" dirty="0" smtClean="0">
                <a:solidFill>
                  <a:schemeClr val="bg1">
                    <a:lumMod val="50000"/>
                  </a:schemeClr>
                </a:solidFill>
                <a:latin typeface="Times New Roman" panose="02020603050405020304" pitchFamily="18" charset="0"/>
                <a:cs typeface="Times New Roman" panose="02020603050405020304" pitchFamily="18" charset="0"/>
              </a:rPr>
              <a:t>A self-contained ground floor retail unit forming part of similar units within a parade and located within a small high street made up of commercial retail and residential area. The property benefits from a return frontage with electric shutters, tea-point and single W.C. The existing use of the premises fall under A1 and the unit is available immediately.  </a:t>
            </a: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464" y="1992783"/>
            <a:ext cx="4752528" cy="412812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5008" y="1981200"/>
            <a:ext cx="4743624" cy="4139704"/>
          </a:xfrm>
          <a:prstGeom prst="rect">
            <a:avLst/>
          </a:prstGeom>
        </p:spPr>
      </p:pic>
    </p:spTree>
    <p:extLst>
      <p:ext uri="{BB962C8B-B14F-4D97-AF65-F5344CB8AC3E}">
        <p14:creationId xmlns:p14="http://schemas.microsoft.com/office/powerpoint/2010/main" val="183142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2448" y="-27384"/>
            <a:ext cx="9928448"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50000"/>
                </a:schemeClr>
              </a:solidFill>
            </a:endParaRPr>
          </a:p>
        </p:txBody>
      </p:sp>
      <p:sp>
        <p:nvSpPr>
          <p:cNvPr id="2" name="Rectangle 1"/>
          <p:cNvSpPr/>
          <p:nvPr/>
        </p:nvSpPr>
        <p:spPr>
          <a:xfrm>
            <a:off x="-22448" y="881336"/>
            <a:ext cx="9928448" cy="45719"/>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57013" y="3600241"/>
            <a:ext cx="3351697" cy="1384995"/>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Location</a:t>
            </a:r>
          </a:p>
          <a:p>
            <a:pPr algn="just"/>
            <a:r>
              <a:rPr lang="en-GB" sz="1200" dirty="0" smtClean="0">
                <a:solidFill>
                  <a:schemeClr val="bg1">
                    <a:lumMod val="50000"/>
                  </a:schemeClr>
                </a:solidFill>
                <a:latin typeface="Times New Roman" panose="02020603050405020304" pitchFamily="18" charset="0"/>
                <a:cs typeface="Times New Roman" panose="02020603050405020304" pitchFamily="18" charset="0"/>
              </a:rPr>
              <a:t>Located within a parade of shops along Tower Bridge Road close to the junction with Swan Mead and within walking distance to the popular Bermondsey Street and the attractions of SE1. There are various bus routes serving the community to all central destinations.</a:t>
            </a:r>
            <a:endParaRPr lang="en-GB" sz="1200" dirty="0">
              <a:solidFill>
                <a:schemeClr val="bg1">
                  <a:lumMod val="50000"/>
                </a:schemeClr>
              </a:solidFill>
            </a:endParaRPr>
          </a:p>
        </p:txBody>
      </p:sp>
      <p:sp>
        <p:nvSpPr>
          <p:cNvPr id="3" name="TextBox 2"/>
          <p:cNvSpPr txBox="1"/>
          <p:nvPr/>
        </p:nvSpPr>
        <p:spPr>
          <a:xfrm>
            <a:off x="7113240" y="242310"/>
            <a:ext cx="2088232" cy="369332"/>
          </a:xfrm>
          <a:prstGeom prst="rect">
            <a:avLst/>
          </a:prstGeom>
          <a:noFill/>
        </p:spPr>
        <p:txBody>
          <a:bodyPr wrap="square" rtlCol="0">
            <a:spAutoFit/>
          </a:bodyPr>
          <a:lstStyle/>
          <a:p>
            <a:r>
              <a:rPr lang="en-GB" dirty="0" smtClean="0">
                <a:solidFill>
                  <a:schemeClr val="bg1"/>
                </a:solidFill>
              </a:rPr>
              <a:t>5 Risborough Street</a:t>
            </a:r>
            <a:endParaRPr lang="en-GB" dirty="0">
              <a:solidFill>
                <a:schemeClr val="bg1"/>
              </a:solidFill>
            </a:endParaRPr>
          </a:p>
        </p:txBody>
      </p:sp>
      <p:sp>
        <p:nvSpPr>
          <p:cNvPr id="14" name="TextBox 13"/>
          <p:cNvSpPr txBox="1"/>
          <p:nvPr/>
        </p:nvSpPr>
        <p:spPr>
          <a:xfrm>
            <a:off x="4087459" y="1289019"/>
            <a:ext cx="2634860" cy="646331"/>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Term</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A new lease offered on terms by arrangement.</a:t>
            </a:r>
            <a:endParaRPr lang="en-GB" sz="1200" b="1" dirty="0" smtClean="0">
              <a:solidFill>
                <a:srgbClr val="259325"/>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7004198" y="1286126"/>
            <a:ext cx="2385449" cy="630942"/>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Business Rates</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To be confirmed.</a:t>
            </a:r>
          </a:p>
          <a:p>
            <a:r>
              <a:rPr lang="en-GB" sz="1100" dirty="0" smtClean="0"/>
              <a:t> </a:t>
            </a:r>
            <a:endParaRPr lang="en-GB" sz="1100" b="1" dirty="0">
              <a:solidFill>
                <a:srgbClr val="002060"/>
              </a:solidFill>
              <a:latin typeface="MS Reference Sans Serif" panose="020B0604030504040204" pitchFamily="34" charset="0"/>
            </a:endParaRPr>
          </a:p>
        </p:txBody>
      </p:sp>
      <p:sp>
        <p:nvSpPr>
          <p:cNvPr id="30" name="TextBox 29"/>
          <p:cNvSpPr txBox="1"/>
          <p:nvPr/>
        </p:nvSpPr>
        <p:spPr>
          <a:xfrm>
            <a:off x="4134670" y="3792776"/>
            <a:ext cx="1689094" cy="461665"/>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EPC</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Rating – E = 110</a:t>
            </a:r>
            <a:endParaRPr lang="en-GB" sz="1100" b="1"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36" name="Rectangle 35"/>
          <p:cNvSpPr/>
          <p:nvPr/>
        </p:nvSpPr>
        <p:spPr>
          <a:xfrm>
            <a:off x="257013" y="1151030"/>
            <a:ext cx="3520718" cy="2191598"/>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TextBox 36"/>
          <p:cNvSpPr txBox="1"/>
          <p:nvPr/>
        </p:nvSpPr>
        <p:spPr>
          <a:xfrm>
            <a:off x="1499615" y="2032182"/>
            <a:ext cx="696162" cy="369332"/>
          </a:xfrm>
          <a:prstGeom prst="rect">
            <a:avLst/>
          </a:prstGeom>
          <a:noFill/>
        </p:spPr>
        <p:txBody>
          <a:bodyPr wrap="square" rtlCol="0">
            <a:spAutoFit/>
          </a:bodyPr>
          <a:lstStyle/>
          <a:p>
            <a:r>
              <a:rPr lang="en-GB" dirty="0" smtClean="0">
                <a:solidFill>
                  <a:srgbClr val="259325"/>
                </a:solidFill>
              </a:rPr>
              <a:t>MAP</a:t>
            </a:r>
            <a:endParaRPr lang="en-GB" dirty="0">
              <a:solidFill>
                <a:srgbClr val="259325"/>
              </a:solidFill>
            </a:endParaRPr>
          </a:p>
        </p:txBody>
      </p:sp>
      <p:sp>
        <p:nvSpPr>
          <p:cNvPr id="43" name="TextBox 42"/>
          <p:cNvSpPr txBox="1"/>
          <p:nvPr/>
        </p:nvSpPr>
        <p:spPr>
          <a:xfrm>
            <a:off x="7004198" y="4780277"/>
            <a:ext cx="2197274" cy="1015663"/>
          </a:xfrm>
          <a:prstGeom prst="rect">
            <a:avLst/>
          </a:prstGeom>
          <a:noFill/>
          <a:ln w="3175">
            <a:noFill/>
          </a:ln>
        </p:spPr>
        <p:txBody>
          <a:bodyPr wrap="square" rtlCol="0">
            <a:spAutoFit/>
          </a:bodyPr>
          <a:lstStyle/>
          <a:p>
            <a:r>
              <a:rPr lang="en-GB" sz="1200" b="1" dirty="0">
                <a:solidFill>
                  <a:srgbClr val="259325"/>
                </a:solidFill>
                <a:latin typeface="Times New Roman" panose="02020603050405020304" pitchFamily="18" charset="0"/>
                <a:cs typeface="Times New Roman" panose="02020603050405020304" pitchFamily="18" charset="0"/>
              </a:rPr>
              <a:t>Further Details</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Ian </a:t>
            </a:r>
            <a:r>
              <a:rPr lang="en-GB" sz="1200" dirty="0">
                <a:solidFill>
                  <a:schemeClr val="bg1">
                    <a:lumMod val="50000"/>
                  </a:schemeClr>
                </a:solidFill>
                <a:latin typeface="Times New Roman" panose="02020603050405020304" pitchFamily="18" charset="0"/>
                <a:cs typeface="Times New Roman" panose="02020603050405020304" pitchFamily="18" charset="0"/>
              </a:rPr>
              <a:t>Lim</a:t>
            </a:r>
          </a:p>
          <a:p>
            <a:r>
              <a:rPr lang="en-GB" sz="1200" dirty="0">
                <a:solidFill>
                  <a:schemeClr val="bg1">
                    <a:lumMod val="50000"/>
                  </a:schemeClr>
                </a:solidFill>
                <a:latin typeface="Times New Roman" panose="02020603050405020304" pitchFamily="18" charset="0"/>
                <a:cs typeface="Times New Roman" panose="02020603050405020304" pitchFamily="18" charset="0"/>
              </a:rPr>
              <a:t>E: </a:t>
            </a:r>
            <a:r>
              <a:rPr lang="en-GB" sz="1200" dirty="0" smtClean="0">
                <a:solidFill>
                  <a:schemeClr val="bg1">
                    <a:lumMod val="50000"/>
                  </a:schemeClr>
                </a:solidFill>
                <a:latin typeface="Times New Roman" panose="02020603050405020304" pitchFamily="18" charset="0"/>
                <a:cs typeface="Times New Roman" panose="02020603050405020304" pitchFamily="18" charset="0"/>
                <a:hlinkClick r:id="rId3"/>
              </a:rPr>
              <a:t>ian@limcommercial.com</a:t>
            </a:r>
            <a:endParaRPr lang="en-GB" sz="1200" dirty="0" smtClean="0">
              <a:solidFill>
                <a:schemeClr val="bg1">
                  <a:lumMod val="50000"/>
                </a:schemeClr>
              </a:solidFill>
              <a:latin typeface="Times New Roman" panose="02020603050405020304" pitchFamily="18" charset="0"/>
              <a:cs typeface="Times New Roman" panose="02020603050405020304" pitchFamily="18" charset="0"/>
            </a:endParaRPr>
          </a:p>
          <a:p>
            <a:r>
              <a:rPr lang="en-GB" sz="1200" dirty="0" smtClean="0">
                <a:solidFill>
                  <a:schemeClr val="bg1">
                    <a:lumMod val="50000"/>
                  </a:schemeClr>
                </a:solidFill>
                <a:latin typeface="Times New Roman" panose="02020603050405020304" pitchFamily="18" charset="0"/>
                <a:cs typeface="Times New Roman" panose="02020603050405020304" pitchFamily="18" charset="0"/>
                <a:hlinkClick r:id="rId4"/>
              </a:rPr>
              <a:t>www.limcommercial.com</a:t>
            </a:r>
            <a:endParaRPr lang="en-GB" sz="1200" dirty="0" smtClean="0">
              <a:solidFill>
                <a:schemeClr val="bg1">
                  <a:lumMod val="50000"/>
                </a:schemeClr>
              </a:solidFill>
              <a:latin typeface="Times New Roman" panose="02020603050405020304" pitchFamily="18" charset="0"/>
              <a:cs typeface="Times New Roman" panose="02020603050405020304" pitchFamily="18" charset="0"/>
            </a:endParaRP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Tel</a:t>
            </a:r>
            <a:r>
              <a:rPr lang="en-GB" sz="1200" dirty="0">
                <a:solidFill>
                  <a:schemeClr val="bg1">
                    <a:lumMod val="50000"/>
                  </a:schemeClr>
                </a:solidFill>
                <a:latin typeface="Times New Roman" panose="02020603050405020304" pitchFamily="18" charset="0"/>
                <a:cs typeface="Times New Roman" panose="02020603050405020304" pitchFamily="18" charset="0"/>
              </a:rPr>
              <a:t>: </a:t>
            </a:r>
            <a:r>
              <a:rPr lang="en-GB" sz="1200" dirty="0" smtClean="0">
                <a:solidFill>
                  <a:schemeClr val="bg1">
                    <a:lumMod val="50000"/>
                  </a:schemeClr>
                </a:solidFill>
                <a:latin typeface="Times New Roman" panose="02020603050405020304" pitchFamily="18" charset="0"/>
                <a:cs typeface="Times New Roman" panose="02020603050405020304" pitchFamily="18" charset="0"/>
              </a:rPr>
              <a:t>07885 912 982               </a:t>
            </a:r>
          </a:p>
        </p:txBody>
      </p:sp>
      <p:sp>
        <p:nvSpPr>
          <p:cNvPr id="21" name="Rectangle 20"/>
          <p:cNvSpPr/>
          <p:nvPr/>
        </p:nvSpPr>
        <p:spPr>
          <a:xfrm>
            <a:off x="0" y="6237312"/>
            <a:ext cx="9928448"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00" dirty="0">
                <a:solidFill>
                  <a:schemeClr val="bg1">
                    <a:lumMod val="50000"/>
                  </a:schemeClr>
                </a:solidFill>
              </a:rPr>
              <a:t>MISREPRESENTATION ACT 1967</a:t>
            </a:r>
          </a:p>
          <a:p>
            <a:r>
              <a:rPr lang="en-GB" sz="700" dirty="0">
                <a:solidFill>
                  <a:schemeClr val="bg1">
                    <a:lumMod val="50000"/>
                  </a:schemeClr>
                </a:solidFill>
              </a:rPr>
              <a:t>Important: These particulars have been prepared as agent for our clients and are intended as a convenient guide to supplement an inspection or survey. They do not constitute any part of an offer or contract and their accuracy is not guaranteed. They contain statements of opinion and in some instances we have relied on information provided by others. You should verify the particulars on your visit to the property and the particulars do not obviate the need for a full survey and all of the appropriate enquiries. Accordingly, there shall be no liability as a result  of any error or omission in the particulars or any other information given. </a:t>
            </a:r>
          </a:p>
        </p:txBody>
      </p:sp>
      <p:sp>
        <p:nvSpPr>
          <p:cNvPr id="18" name="TextBox 17"/>
          <p:cNvSpPr txBox="1"/>
          <p:nvPr/>
        </p:nvSpPr>
        <p:spPr>
          <a:xfrm>
            <a:off x="7833320" y="223754"/>
            <a:ext cx="1944216" cy="369332"/>
          </a:xfrm>
          <a:prstGeom prst="rect">
            <a:avLst/>
          </a:prstGeom>
          <a:noFill/>
        </p:spPr>
        <p:txBody>
          <a:bodyPr wrap="square" rtlCol="0">
            <a:spAutoFit/>
          </a:bodyPr>
          <a:lstStyle/>
          <a:p>
            <a:r>
              <a:rPr lang="en-GB" dirty="0" smtClean="0">
                <a:solidFill>
                  <a:schemeClr val="bg1">
                    <a:lumMod val="50000"/>
                  </a:schemeClr>
                </a:solidFill>
              </a:rPr>
              <a:t>Tel: 07885 912 982</a:t>
            </a:r>
            <a:endParaRPr lang="en-GB" dirty="0">
              <a:solidFill>
                <a:schemeClr val="bg1">
                  <a:lumMod val="50000"/>
                </a:schemeClr>
              </a:solidFill>
            </a:endParaRPr>
          </a:p>
        </p:txBody>
      </p:sp>
      <p:pic>
        <p:nvPicPr>
          <p:cNvPr id="22" name="Picture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 y="16984"/>
            <a:ext cx="1296144" cy="782871"/>
          </a:xfrm>
          <a:prstGeom prst="rect">
            <a:avLst/>
          </a:prstGeom>
        </p:spPr>
      </p:pic>
      <p:sp>
        <p:nvSpPr>
          <p:cNvPr id="7" name="TextBox 6"/>
          <p:cNvSpPr txBox="1"/>
          <p:nvPr/>
        </p:nvSpPr>
        <p:spPr>
          <a:xfrm>
            <a:off x="4134670" y="2031466"/>
            <a:ext cx="2587649" cy="1569660"/>
          </a:xfrm>
          <a:prstGeom prst="rect">
            <a:avLst/>
          </a:prstGeom>
          <a:noFill/>
        </p:spPr>
        <p:txBody>
          <a:bodyPr wrap="square" rtlCol="0">
            <a:spAutoFit/>
          </a:bodyPr>
          <a:lstStyle/>
          <a:p>
            <a:pPr lvl="0">
              <a:spcBef>
                <a:spcPts val="0"/>
              </a:spcBef>
            </a:pPr>
            <a:r>
              <a:rPr lang="en-GB" sz="1200" b="1" dirty="0" smtClean="0">
                <a:solidFill>
                  <a:srgbClr val="259325"/>
                </a:solidFill>
                <a:latin typeface="Times New Roman" panose="02020603050405020304" pitchFamily="18" charset="0"/>
                <a:cs typeface="Times New Roman" panose="02020603050405020304" pitchFamily="18" charset="0"/>
              </a:rPr>
              <a:t>Specifications</a:t>
            </a:r>
          </a:p>
          <a:p>
            <a:pPr marL="171450" lvl="0" indent="-171450">
              <a:spcBef>
                <a:spcPts val="0"/>
              </a:spcBef>
              <a:buFont typeface="Wingdings" panose="05000000000000000000" pitchFamily="2" charset="2"/>
              <a:buChar char="v"/>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Recessed spotlights</a:t>
            </a:r>
          </a:p>
          <a:p>
            <a:pPr marL="171450" lvl="0" indent="-171450">
              <a:spcBef>
                <a:spcPts val="0"/>
              </a:spcBef>
              <a:buFont typeface="Wingdings" panose="05000000000000000000" pitchFamily="2" charset="2"/>
              <a:buChar char="v"/>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Suspended ceiling</a:t>
            </a:r>
          </a:p>
          <a:p>
            <a:pPr marL="171450" lvl="0" indent="-171450">
              <a:spcBef>
                <a:spcPts val="0"/>
              </a:spcBef>
              <a:buFont typeface="Wingdings" panose="05000000000000000000" pitchFamily="2" charset="2"/>
              <a:buChar char="v"/>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Tiled floors</a:t>
            </a:r>
          </a:p>
          <a:p>
            <a:pPr marL="171450" lvl="0" indent="-171450">
              <a:spcBef>
                <a:spcPts val="0"/>
              </a:spcBef>
              <a:buFont typeface="Wingdings" panose="05000000000000000000" pitchFamily="2" charset="2"/>
              <a:buChar char="v"/>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Electric security shutters</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a:p>
            <a:pPr marL="171450" lvl="0" indent="-171450">
              <a:spcBef>
                <a:spcPts val="0"/>
              </a:spcBef>
              <a:buFont typeface="Wingdings" panose="05000000000000000000" pitchFamily="2" charset="2"/>
              <a:buChar char="v"/>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Electric heating</a:t>
            </a:r>
          </a:p>
          <a:p>
            <a:pPr marL="171450" lvl="0" indent="-171450">
              <a:spcBef>
                <a:spcPts val="0"/>
              </a:spcBef>
              <a:buFont typeface="Wingdings" panose="05000000000000000000" pitchFamily="2" charset="2"/>
              <a:buChar char="v"/>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Tea-point</a:t>
            </a:r>
          </a:p>
          <a:p>
            <a:pPr marL="171450" lvl="0" indent="-171450">
              <a:spcBef>
                <a:spcPts val="0"/>
              </a:spcBef>
              <a:buFont typeface="Wingdings" panose="05000000000000000000" pitchFamily="2" charset="2"/>
              <a:buChar char="v"/>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Single W.C</a:t>
            </a:r>
            <a:endParaRPr lang="en-GB" sz="1200" b="1" dirty="0">
              <a:solidFill>
                <a:schemeClr val="bg1">
                  <a:lumMod val="50000"/>
                </a:schemeClr>
              </a:solidFill>
              <a:latin typeface="MS Reference Sans Serif" panose="020B0604030504040204" pitchFamily="34" charset="0"/>
            </a:endParaRPr>
          </a:p>
        </p:txBody>
      </p:sp>
      <p:sp>
        <p:nvSpPr>
          <p:cNvPr id="23" name="TextBox 22"/>
          <p:cNvSpPr txBox="1"/>
          <p:nvPr/>
        </p:nvSpPr>
        <p:spPr>
          <a:xfrm>
            <a:off x="4134670" y="4479927"/>
            <a:ext cx="2744732" cy="461665"/>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Floor Area</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Ground Floor 400 sq </a:t>
            </a:r>
            <a:r>
              <a:rPr lang="en-GB" sz="1200" dirty="0" err="1" smtClean="0">
                <a:solidFill>
                  <a:schemeClr val="bg1">
                    <a:lumMod val="50000"/>
                  </a:schemeClr>
                </a:solidFill>
                <a:latin typeface="Times New Roman" panose="02020603050405020304" pitchFamily="18" charset="0"/>
                <a:cs typeface="Times New Roman" panose="02020603050405020304" pitchFamily="18" charset="0"/>
              </a:rPr>
              <a:t>ft</a:t>
            </a:r>
            <a:r>
              <a:rPr lang="en-GB" sz="1200" dirty="0" smtClean="0">
                <a:solidFill>
                  <a:schemeClr val="bg1">
                    <a:lumMod val="50000"/>
                  </a:schemeClr>
                </a:solidFill>
                <a:latin typeface="Times New Roman" panose="02020603050405020304" pitchFamily="18" charset="0"/>
                <a:cs typeface="Times New Roman" panose="02020603050405020304" pitchFamily="18" charset="0"/>
              </a:rPr>
              <a:t> (37.2 sqm) </a:t>
            </a:r>
            <a:endParaRPr lang="en-GB" sz="1100" b="1" dirty="0">
              <a:solidFill>
                <a:schemeClr val="bg1">
                  <a:lumMod val="50000"/>
                </a:schemeClr>
              </a:solidFill>
              <a:latin typeface="MS Reference Sans Serif" panose="020B0604030504040204" pitchFamily="34" charset="0"/>
            </a:endParaRPr>
          </a:p>
        </p:txBody>
      </p:sp>
      <p:sp>
        <p:nvSpPr>
          <p:cNvPr id="24" name="TextBox 23"/>
          <p:cNvSpPr txBox="1"/>
          <p:nvPr/>
        </p:nvSpPr>
        <p:spPr>
          <a:xfrm>
            <a:off x="7004198" y="2271569"/>
            <a:ext cx="2744732" cy="461665"/>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Service Charge</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Re-charge of buildings insurance.</a:t>
            </a:r>
            <a:r>
              <a:rPr lang="en-GB" sz="1100" dirty="0" smtClean="0"/>
              <a:t> </a:t>
            </a:r>
            <a:endParaRPr lang="en-GB" sz="1100" b="1" dirty="0">
              <a:solidFill>
                <a:srgbClr val="002060"/>
              </a:solidFill>
              <a:latin typeface="MS Reference Sans Serif" panose="020B0604030504040204" pitchFamily="34" charset="0"/>
            </a:endParaRPr>
          </a:p>
        </p:txBody>
      </p:sp>
      <p:sp>
        <p:nvSpPr>
          <p:cNvPr id="25" name="TextBox 24"/>
          <p:cNvSpPr txBox="1"/>
          <p:nvPr/>
        </p:nvSpPr>
        <p:spPr>
          <a:xfrm>
            <a:off x="7081903" y="3784105"/>
            <a:ext cx="2041864" cy="446276"/>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Rent</a:t>
            </a:r>
          </a:p>
          <a:p>
            <a:r>
              <a:rPr lang="en-GB" sz="1100" dirty="0" smtClean="0">
                <a:solidFill>
                  <a:schemeClr val="bg1">
                    <a:lumMod val="50000"/>
                  </a:schemeClr>
                </a:solidFill>
                <a:latin typeface="Times New Roman" panose="02020603050405020304" pitchFamily="18" charset="0"/>
                <a:cs typeface="Times New Roman" panose="02020603050405020304" pitchFamily="18" charset="0"/>
              </a:rPr>
              <a:t>£13,000 per annum exclusive</a:t>
            </a:r>
            <a:endParaRPr lang="en-GB" sz="1100" dirty="0">
              <a:solidFill>
                <a:schemeClr val="bg1">
                  <a:lumMod val="50000"/>
                </a:schemeClr>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7839" y="1139992"/>
            <a:ext cx="3520530" cy="2185087"/>
          </a:xfrm>
          <a:prstGeom prst="rect">
            <a:avLst/>
          </a:prstGeom>
        </p:spPr>
      </p:pic>
      <p:sp>
        <p:nvSpPr>
          <p:cNvPr id="6" name="TextBox 5"/>
          <p:cNvSpPr txBox="1"/>
          <p:nvPr/>
        </p:nvSpPr>
        <p:spPr>
          <a:xfrm>
            <a:off x="7004198" y="3087735"/>
            <a:ext cx="1771639" cy="553998"/>
          </a:xfrm>
          <a:prstGeom prst="rect">
            <a:avLst/>
          </a:prstGeom>
          <a:noFill/>
        </p:spPr>
        <p:txBody>
          <a:bodyPr wrap="non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VAT</a:t>
            </a:r>
          </a:p>
          <a:p>
            <a:r>
              <a:rPr lang="en-GB" sz="1100" dirty="0" smtClean="0">
                <a:solidFill>
                  <a:schemeClr val="bg1">
                    <a:lumMod val="50000"/>
                  </a:schemeClr>
                </a:solidFill>
                <a:latin typeface="Times New Roman" panose="02020603050405020304" pitchFamily="18" charset="0"/>
                <a:cs typeface="Times New Roman" panose="02020603050405020304" pitchFamily="18" charset="0"/>
              </a:rPr>
              <a:t>VAT is payable on the rent</a:t>
            </a:r>
            <a:r>
              <a:rPr lang="en-GB" dirty="0" smtClean="0">
                <a:solidFill>
                  <a:schemeClr val="bg1">
                    <a:lumMod val="50000"/>
                  </a:schemeClr>
                </a:solidFill>
              </a:rPr>
              <a:t>.</a:t>
            </a:r>
            <a:endParaRPr lang="en-GB" dirty="0">
              <a:solidFill>
                <a:schemeClr val="bg1">
                  <a:lumMod val="50000"/>
                </a:schemeClr>
              </a:solidFill>
            </a:endParaRPr>
          </a:p>
        </p:txBody>
      </p:sp>
    </p:spTree>
    <p:extLst>
      <p:ext uri="{BB962C8B-B14F-4D97-AF65-F5344CB8AC3E}">
        <p14:creationId xmlns:p14="http://schemas.microsoft.com/office/powerpoint/2010/main" val="1092399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7360</TotalTime>
  <Words>380</Words>
  <Application>Microsoft Office PowerPoint</Application>
  <PresentationFormat>A4 Paper (210x297 mm)</PresentationFormat>
  <Paragraphs>52</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MS Reference Sans Serif</vt:lpstr>
      <vt:lpstr>Times New Roman</vt:lpstr>
      <vt:lpstr>Wingdings</vt:lpstr>
      <vt:lpstr>Office Theme</vt:lpstr>
      <vt:lpstr>PowerPoint Presentation</vt:lpstr>
      <vt:lpstr>BRIGHTON BUILDINGS, TOWER BRIDGE ROAD, LONDON SE1.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Waters</dc:creator>
  <cp:lastModifiedBy>Ian Lim</cp:lastModifiedBy>
  <cp:revision>131</cp:revision>
  <cp:lastPrinted>2018-06-24T19:26:33Z</cp:lastPrinted>
  <dcterms:created xsi:type="dcterms:W3CDTF">2017-08-03T10:02:42Z</dcterms:created>
  <dcterms:modified xsi:type="dcterms:W3CDTF">2020-10-12T20:59:10Z</dcterms:modified>
</cp:coreProperties>
</file>